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7962-381A-4D35-BDDB-8FBAE9BDA7F1}" type="datetimeFigureOut">
              <a:rPr lang="it-IT" smtClean="0"/>
              <a:pPr/>
              <a:t>27/01/2013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0394-0B57-47CD-B64E-F3011A5F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7962-381A-4D35-BDDB-8FBAE9BDA7F1}" type="datetimeFigureOut">
              <a:rPr lang="it-IT" smtClean="0"/>
              <a:pPr/>
              <a:t>27/01/2013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0394-0B57-47CD-B64E-F3011A5F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7962-381A-4D35-BDDB-8FBAE9BDA7F1}" type="datetimeFigureOut">
              <a:rPr lang="it-IT" smtClean="0"/>
              <a:pPr/>
              <a:t>27/01/2013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0394-0B57-47CD-B64E-F3011A5F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7962-381A-4D35-BDDB-8FBAE9BDA7F1}" type="datetimeFigureOut">
              <a:rPr lang="it-IT" smtClean="0"/>
              <a:pPr/>
              <a:t>27/01/2013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0394-0B57-47CD-B64E-F3011A5F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7962-381A-4D35-BDDB-8FBAE9BDA7F1}" type="datetimeFigureOut">
              <a:rPr lang="it-IT" smtClean="0"/>
              <a:pPr/>
              <a:t>27/01/2013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0394-0B57-47CD-B64E-F3011A5F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7962-381A-4D35-BDDB-8FBAE9BDA7F1}" type="datetimeFigureOut">
              <a:rPr lang="it-IT" smtClean="0"/>
              <a:pPr/>
              <a:t>27/01/2013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0394-0B57-47CD-B64E-F3011A5F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7962-381A-4D35-BDDB-8FBAE9BDA7F1}" type="datetimeFigureOut">
              <a:rPr lang="it-IT" smtClean="0"/>
              <a:pPr/>
              <a:t>27/01/2013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0394-0B57-47CD-B64E-F3011A5F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7962-381A-4D35-BDDB-8FBAE9BDA7F1}" type="datetimeFigureOut">
              <a:rPr lang="it-IT" smtClean="0"/>
              <a:pPr/>
              <a:t>27/01/2013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0394-0B57-47CD-B64E-F3011A5F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7962-381A-4D35-BDDB-8FBAE9BDA7F1}" type="datetimeFigureOut">
              <a:rPr lang="it-IT" smtClean="0"/>
              <a:pPr/>
              <a:t>27/01/2013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0394-0B57-47CD-B64E-F3011A5F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7962-381A-4D35-BDDB-8FBAE9BDA7F1}" type="datetimeFigureOut">
              <a:rPr lang="it-IT" smtClean="0"/>
              <a:pPr/>
              <a:t>27/01/2013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0394-0B57-47CD-B64E-F3011A5F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37962-381A-4D35-BDDB-8FBAE9BDA7F1}" type="datetimeFigureOut">
              <a:rPr lang="it-IT" smtClean="0"/>
              <a:pPr/>
              <a:t>27/01/2013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00394-0B57-47CD-B64E-F3011A5F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37962-381A-4D35-BDDB-8FBAE9BDA7F1}" type="datetimeFigureOut">
              <a:rPr lang="it-IT" smtClean="0"/>
              <a:pPr/>
              <a:t>27/01/2013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00394-0B57-47CD-B64E-F3011A5F8E8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/>
              <a:t>COLTIVAZIONE DEI MICRORGANISMI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i="1" dirty="0" smtClean="0">
                <a:solidFill>
                  <a:schemeClr val="tx1"/>
                </a:solidFill>
              </a:rPr>
              <a:t>La coltivazione </a:t>
            </a:r>
            <a:r>
              <a:rPr lang="it-IT" i="1" dirty="0" smtClean="0">
                <a:solidFill>
                  <a:schemeClr val="tx1"/>
                </a:solidFill>
              </a:rPr>
              <a:t>“in vitro” dei microrganismi</a:t>
            </a:r>
            <a:endParaRPr lang="it-IT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Autofit/>
          </a:bodyPr>
          <a:lstStyle/>
          <a:p>
            <a:r>
              <a:rPr lang="it-IT" sz="2800" b="1" dirty="0" smtClean="0"/>
              <a:t>Microrganismi </a:t>
            </a:r>
            <a:r>
              <a:rPr lang="it-IT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VBNC</a:t>
            </a:r>
            <a:r>
              <a:rPr lang="it-IT" sz="2800" b="1" dirty="0" smtClean="0"/>
              <a:t>: </a:t>
            </a:r>
            <a:br>
              <a:rPr lang="it-IT" sz="2800" b="1" dirty="0" smtClean="0"/>
            </a:br>
            <a:r>
              <a:rPr lang="it-IT" sz="2800" b="1" dirty="0" smtClean="0"/>
              <a:t>“</a:t>
            </a:r>
            <a:r>
              <a:rPr lang="it-IT" sz="2800" b="1" dirty="0" err="1" smtClean="0"/>
              <a:t>Viable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but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not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culturable</a:t>
            </a:r>
            <a:r>
              <a:rPr lang="it-IT" sz="2800" b="1" dirty="0" smtClean="0"/>
              <a:t>”, vitali ma non coltivabili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Autofit/>
          </a:bodyPr>
          <a:lstStyle/>
          <a:p>
            <a:r>
              <a:rPr lang="it-IT" sz="2000" dirty="0" smtClean="0"/>
              <a:t>Si è osservato </a:t>
            </a:r>
            <a:r>
              <a:rPr lang="it-IT" sz="2000" dirty="0" smtClean="0"/>
              <a:t>che alcune specie, normalmente </a:t>
            </a:r>
            <a:r>
              <a:rPr lang="it-IT" sz="2000" dirty="0" smtClean="0"/>
              <a:t>coltivabili in laboratorio, </a:t>
            </a:r>
            <a:r>
              <a:rPr lang="it-IT" sz="2000" b="1" dirty="0" smtClean="0"/>
              <a:t>dopo </a:t>
            </a:r>
            <a:r>
              <a:rPr lang="it-IT" sz="2000" b="1" dirty="0" smtClean="0"/>
              <a:t>periodi </a:t>
            </a:r>
            <a:r>
              <a:rPr lang="it-IT" sz="2000" b="1" dirty="0" smtClean="0"/>
              <a:t>prolungati di conservazione </a:t>
            </a:r>
            <a:r>
              <a:rPr lang="it-IT" sz="2000" b="1" dirty="0" smtClean="0"/>
              <a:t>in </a:t>
            </a:r>
            <a:r>
              <a:rPr lang="it-IT" sz="2000" b="1" dirty="0" smtClean="0"/>
              <a:t>laboratorio </a:t>
            </a:r>
            <a:r>
              <a:rPr lang="it-IT" sz="2000" b="1" dirty="0" smtClean="0"/>
              <a:t>e permanenza in </a:t>
            </a:r>
            <a:r>
              <a:rPr lang="it-IT" sz="2000" b="1" dirty="0" smtClean="0"/>
              <a:t>condizioni </a:t>
            </a:r>
            <a:r>
              <a:rPr lang="it-IT" sz="2000" b="1" dirty="0" smtClean="0"/>
              <a:t>di </a:t>
            </a:r>
            <a:r>
              <a:rPr lang="it-IT" sz="2000" b="1" dirty="0" smtClean="0"/>
              <a:t>stress</a:t>
            </a:r>
            <a:r>
              <a:rPr lang="it-IT" sz="2000" dirty="0" smtClean="0"/>
              <a:t>, come ad esempio per scarso </a:t>
            </a:r>
            <a:r>
              <a:rPr lang="it-IT" sz="2000" dirty="0" smtClean="0"/>
              <a:t>apporto </a:t>
            </a:r>
            <a:r>
              <a:rPr lang="it-IT" sz="2000" dirty="0" smtClean="0"/>
              <a:t>di </a:t>
            </a:r>
            <a:r>
              <a:rPr lang="it-IT" sz="2000" dirty="0" smtClean="0"/>
              <a:t>nutrienti o </a:t>
            </a:r>
            <a:r>
              <a:rPr lang="it-IT" sz="2000" dirty="0" smtClean="0"/>
              <a:t>basse temperature, </a:t>
            </a:r>
            <a:r>
              <a:rPr lang="it-IT" sz="2000" b="1" dirty="0" smtClean="0"/>
              <a:t>trasferite </a:t>
            </a:r>
            <a:r>
              <a:rPr lang="it-IT" sz="2000" b="1" dirty="0" smtClean="0"/>
              <a:t>in terreni </a:t>
            </a:r>
            <a:r>
              <a:rPr lang="it-IT" sz="2000" b="1" dirty="0" smtClean="0"/>
              <a:t>freschi </a:t>
            </a:r>
            <a:r>
              <a:rPr lang="it-IT" sz="2000" b="1" u="sng" dirty="0" smtClean="0">
                <a:solidFill>
                  <a:srgbClr val="C00000"/>
                </a:solidFill>
              </a:rPr>
              <a:t>non danno </a:t>
            </a:r>
            <a:r>
              <a:rPr lang="it-IT" sz="2000" b="1" u="sng" dirty="0" smtClean="0">
                <a:solidFill>
                  <a:srgbClr val="C00000"/>
                </a:solidFill>
              </a:rPr>
              <a:t>luogo </a:t>
            </a:r>
            <a:r>
              <a:rPr lang="it-IT" sz="2000" b="1" u="sng" dirty="0" smtClean="0">
                <a:solidFill>
                  <a:srgbClr val="C00000"/>
                </a:solidFill>
              </a:rPr>
              <a:t>a </a:t>
            </a:r>
            <a:r>
              <a:rPr lang="it-IT" sz="2000" b="1" u="sng" dirty="0" smtClean="0">
                <a:solidFill>
                  <a:srgbClr val="C00000"/>
                </a:solidFill>
              </a:rPr>
              <a:t>una </a:t>
            </a:r>
            <a:r>
              <a:rPr lang="it-IT" sz="2000" b="1" u="sng" dirty="0" smtClean="0">
                <a:solidFill>
                  <a:srgbClr val="C00000"/>
                </a:solidFill>
              </a:rPr>
              <a:t>crescita visibile</a:t>
            </a:r>
            <a:r>
              <a:rPr lang="it-IT" sz="2000" dirty="0" smtClean="0">
                <a:solidFill>
                  <a:srgbClr val="C00000"/>
                </a:solidFill>
              </a:rPr>
              <a:t>. </a:t>
            </a:r>
            <a:endParaRPr lang="it-IT" sz="2000" dirty="0" smtClean="0">
              <a:solidFill>
                <a:srgbClr val="C00000"/>
              </a:solidFill>
            </a:endParaRPr>
          </a:p>
          <a:p>
            <a:r>
              <a:rPr lang="it-IT" sz="2000" dirty="0" smtClean="0"/>
              <a:t>Si </a:t>
            </a:r>
            <a:r>
              <a:rPr lang="it-IT" sz="2000" dirty="0" smtClean="0"/>
              <a:t>è ovviamente pensato che la mancanza </a:t>
            </a:r>
            <a:r>
              <a:rPr lang="it-IT" sz="2000" dirty="0" smtClean="0"/>
              <a:t>di </a:t>
            </a:r>
            <a:r>
              <a:rPr lang="it-IT" sz="2000" dirty="0" smtClean="0"/>
              <a:t>crescita fosse dovuta alla morte dei microrganismi, ma </a:t>
            </a:r>
            <a:r>
              <a:rPr lang="it-IT" sz="2000" dirty="0" smtClean="0"/>
              <a:t>alcune </a:t>
            </a:r>
            <a:r>
              <a:rPr lang="it-IT" sz="2000" dirty="0" smtClean="0"/>
              <a:t>ricerche hanno evidenziato che le cellule, "</a:t>
            </a:r>
            <a:r>
              <a:rPr lang="it-IT" sz="2000" dirty="0" smtClean="0"/>
              <a:t>rianimate</a:t>
            </a:r>
            <a:r>
              <a:rPr lang="it-IT" sz="2000" dirty="0" smtClean="0"/>
              <a:t>" con </a:t>
            </a:r>
            <a:r>
              <a:rPr lang="it-IT" sz="2000" dirty="0" smtClean="0"/>
              <a:t>nutrienti </a:t>
            </a:r>
            <a:r>
              <a:rPr lang="it-IT" sz="2000" dirty="0" smtClean="0"/>
              <a:t>o fattori </a:t>
            </a:r>
            <a:r>
              <a:rPr lang="it-IT" sz="2000" dirty="0" smtClean="0"/>
              <a:t>chimico-fisici particolari</a:t>
            </a:r>
            <a:r>
              <a:rPr lang="it-IT" sz="2000" dirty="0" smtClean="0"/>
              <a:t>, erano </a:t>
            </a:r>
            <a:r>
              <a:rPr lang="it-IT" sz="2000" dirty="0" smtClean="0"/>
              <a:t>vitali, </a:t>
            </a:r>
            <a:r>
              <a:rPr lang="it-IT" sz="2000" dirty="0" smtClean="0"/>
              <a:t>avendo ripreso a riprodursi</a:t>
            </a:r>
            <a:r>
              <a:rPr lang="it-IT" sz="2000" dirty="0" smtClean="0"/>
              <a:t>.</a:t>
            </a:r>
          </a:p>
          <a:p>
            <a:r>
              <a:rPr lang="it-IT" sz="2000" i="1" dirty="0" smtClean="0"/>
              <a:t> </a:t>
            </a:r>
            <a:r>
              <a:rPr lang="it-IT" sz="2000" dirty="0" smtClean="0"/>
              <a:t>Questa </a:t>
            </a:r>
            <a:r>
              <a:rPr lang="it-IT" sz="2000" dirty="0" smtClean="0"/>
              <a:t>condizione</a:t>
            </a:r>
            <a:r>
              <a:rPr lang="it-IT" sz="2000" dirty="0" smtClean="0"/>
              <a:t>,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cui genesi non è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ancora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 </a:t>
            </a:r>
            <a:r>
              <a:rPr lang="it-IT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compresa</a:t>
            </a:r>
            <a:r>
              <a:rPr lang="it-IT" sz="2000" dirty="0" smtClean="0"/>
              <a:t>, viene </a:t>
            </a:r>
            <a:r>
              <a:rPr lang="it-IT" sz="2000" dirty="0" smtClean="0"/>
              <a:t>indicata con </a:t>
            </a:r>
            <a:r>
              <a:rPr lang="it-IT" sz="2000" dirty="0" smtClean="0"/>
              <a:t>l'acronimo o sigla </a:t>
            </a:r>
            <a:r>
              <a:rPr lang="it-IT" sz="2000" b="1" dirty="0" smtClean="0"/>
              <a:t>VBNC</a:t>
            </a:r>
            <a:r>
              <a:rPr lang="it-IT" sz="2000" dirty="0" smtClean="0"/>
              <a:t>, </a:t>
            </a:r>
            <a:r>
              <a:rPr lang="it-IT" sz="2000" dirty="0" smtClean="0"/>
              <a:t>dall'inglese </a:t>
            </a:r>
            <a:r>
              <a:rPr lang="it-IT" sz="2000" b="1" dirty="0" err="1" smtClean="0"/>
              <a:t>Viable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But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Not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Culturable</a:t>
            </a:r>
            <a:r>
              <a:rPr lang="it-IT" sz="2000" b="1" dirty="0" smtClean="0"/>
              <a:t>,</a:t>
            </a:r>
            <a:r>
              <a:rPr lang="it-IT" sz="2000" dirty="0" smtClean="0"/>
              <a:t> </a:t>
            </a:r>
            <a:r>
              <a:rPr lang="it-IT" sz="2000" b="1" u="sng" dirty="0" smtClean="0"/>
              <a:t>cioè vitali ma non coltivabili</a:t>
            </a:r>
            <a:r>
              <a:rPr lang="it-IT" sz="2000" dirty="0" smtClean="0"/>
              <a:t>. </a:t>
            </a:r>
            <a:endParaRPr lang="it-IT" sz="2000" dirty="0" smtClean="0"/>
          </a:p>
          <a:p>
            <a:r>
              <a:rPr lang="it-IT" sz="2000" dirty="0" smtClean="0"/>
              <a:t>Essa </a:t>
            </a:r>
            <a:r>
              <a:rPr lang="it-IT" sz="2000" dirty="0" smtClean="0"/>
              <a:t>riguarda diverse specie </a:t>
            </a:r>
            <a:r>
              <a:rPr lang="it-IT" sz="2000" dirty="0" smtClean="0"/>
              <a:t>batteriche</a:t>
            </a:r>
            <a:r>
              <a:rPr lang="it-IT" sz="2000" dirty="0" smtClean="0"/>
              <a:t>, come </a:t>
            </a:r>
            <a:r>
              <a:rPr lang="it-IT" sz="2000" b="1" i="1" dirty="0" err="1" smtClean="0"/>
              <a:t>Escherichia</a:t>
            </a:r>
            <a:r>
              <a:rPr lang="it-IT" sz="2000" b="1" i="1" dirty="0" smtClean="0"/>
              <a:t> coli</a:t>
            </a:r>
            <a:r>
              <a:rPr lang="it-IT" sz="2000" dirty="0" smtClean="0"/>
              <a:t>, </a:t>
            </a:r>
            <a:r>
              <a:rPr lang="it-IT" sz="2000" b="1" i="1" dirty="0" smtClean="0"/>
              <a:t>Listeria</a:t>
            </a:r>
            <a:r>
              <a:rPr lang="it-IT" sz="2000" b="1" dirty="0" smtClean="0"/>
              <a:t> </a:t>
            </a:r>
            <a:r>
              <a:rPr lang="it-IT" sz="2000" b="1" i="1" dirty="0" err="1" smtClean="0"/>
              <a:t>monocytogenes</a:t>
            </a:r>
            <a:r>
              <a:rPr lang="it-IT" sz="2000" dirty="0" smtClean="0"/>
              <a:t>, </a:t>
            </a:r>
            <a:r>
              <a:rPr lang="it-IT" sz="2000" b="1" i="1" dirty="0" err="1" smtClean="0"/>
              <a:t>Vibrio</a:t>
            </a:r>
            <a:r>
              <a:rPr lang="it-IT" sz="2000" b="1" i="1" dirty="0" smtClean="0"/>
              <a:t> </a:t>
            </a:r>
            <a:r>
              <a:rPr lang="it-IT" sz="2000" b="1" i="1" dirty="0" err="1" smtClean="0"/>
              <a:t>vulnificus</a:t>
            </a:r>
            <a:r>
              <a:rPr lang="it-IT" sz="2000" b="1" i="1" dirty="0" smtClean="0"/>
              <a:t> </a:t>
            </a:r>
            <a:r>
              <a:rPr lang="it-IT" sz="2000" dirty="0" smtClean="0"/>
              <a:t>e </a:t>
            </a:r>
            <a:r>
              <a:rPr lang="it-IT" sz="2000" b="1" i="1" dirty="0" smtClean="0"/>
              <a:t>Legionella </a:t>
            </a:r>
            <a:r>
              <a:rPr lang="it-IT" sz="2000" b="1" i="1" dirty="0" err="1" smtClean="0"/>
              <a:t>pneumophila</a:t>
            </a:r>
            <a:r>
              <a:rPr lang="it-IT" sz="2000" i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dirty="0" smtClean="0"/>
              <a:t>Per definizione, un batterio in VBNC è </a:t>
            </a:r>
            <a:r>
              <a:rPr lang="it-IT" b="1" dirty="0" err="1" smtClean="0"/>
              <a:t>metabolicamente</a:t>
            </a:r>
            <a:r>
              <a:rPr lang="it-IT" b="1" dirty="0" smtClean="0"/>
              <a:t> </a:t>
            </a:r>
            <a:r>
              <a:rPr lang="it-IT" b="1" dirty="0" smtClean="0"/>
              <a:t>attivo</a:t>
            </a:r>
            <a:r>
              <a:rPr lang="it-IT" dirty="0" smtClean="0"/>
              <a:t> </a:t>
            </a:r>
            <a:r>
              <a:rPr lang="it-IT" b="1" dirty="0" smtClean="0"/>
              <a:t>e allo stesso tempo incapace di andare incontro a scissione per riprodursi.</a:t>
            </a:r>
          </a:p>
          <a:p>
            <a:r>
              <a:rPr lang="it-IT" b="1" dirty="0" smtClean="0"/>
              <a:t>La cellula batterica in VBNC riduce di molto le sue dimensioni ed assume una forma sferica ("</a:t>
            </a:r>
            <a:r>
              <a:rPr lang="it-IT" b="1" dirty="0" err="1" smtClean="0"/>
              <a:t>coccica</a:t>
            </a:r>
            <a:r>
              <a:rPr lang="it-IT" b="1" dirty="0" smtClean="0"/>
              <a:t>"), </a:t>
            </a:r>
            <a:r>
              <a:rPr lang="it-IT" dirty="0" smtClean="0"/>
              <a:t>forse per ridurre al minimo le richieste energetiche e nutritive del metabolismo.</a:t>
            </a:r>
          </a:p>
          <a:p>
            <a:r>
              <a:rPr lang="it-IT" dirty="0" smtClean="0"/>
              <a:t>La </a:t>
            </a:r>
            <a:r>
              <a:rPr lang="it-IT" b="1" dirty="0" smtClean="0"/>
              <a:t>"</a:t>
            </a:r>
            <a:r>
              <a:rPr lang="it-IT" b="1" u="sng" dirty="0" err="1" smtClean="0"/>
              <a:t>resuscitazione</a:t>
            </a:r>
            <a:r>
              <a:rPr lang="it-IT" b="1" dirty="0" smtClean="0"/>
              <a:t>" dal VBNC (cioè il ritorno al normale stato della cellula che diventa pertanto “coltivabile”) </a:t>
            </a:r>
            <a:r>
              <a:rPr lang="it-IT" dirty="0" smtClean="0"/>
              <a:t>è un processo stimolato da </a:t>
            </a:r>
            <a:r>
              <a:rPr lang="it-IT" u="sng" dirty="0" smtClean="0"/>
              <a:t>un fattore opposto </a:t>
            </a:r>
            <a:r>
              <a:rPr lang="it-IT" dirty="0" smtClean="0"/>
              <a:t>a quello che ha indotto il VBNC; può richiedere </a:t>
            </a:r>
            <a:r>
              <a:rPr lang="it-IT" u="sng" dirty="0" smtClean="0"/>
              <a:t>ore o giorni per essere completata</a:t>
            </a:r>
            <a:r>
              <a:rPr lang="it-IT" dirty="0" smtClean="0"/>
              <a:t>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 sistemi nutritivi vengono chiamati “</a:t>
            </a:r>
            <a:r>
              <a:rPr lang="it-IT" b="1" u="sng" dirty="0" smtClean="0"/>
              <a:t>Terreni di coltura</a:t>
            </a:r>
            <a:r>
              <a:rPr lang="it-IT" dirty="0" smtClean="0"/>
              <a:t>” o “</a:t>
            </a:r>
            <a:r>
              <a:rPr lang="it-IT" b="1" dirty="0" smtClean="0"/>
              <a:t>mezzi o substrati di crescita</a:t>
            </a:r>
            <a:r>
              <a:rPr lang="it-IT" dirty="0" smtClean="0"/>
              <a:t>”.</a:t>
            </a:r>
          </a:p>
          <a:p>
            <a:r>
              <a:rPr lang="it-IT" dirty="0" smtClean="0"/>
              <a:t>Nei Terreni di coltura i microrganismi restano </a:t>
            </a:r>
            <a:r>
              <a:rPr lang="it-IT" u="sng" dirty="0" smtClean="0"/>
              <a:t>vitali</a:t>
            </a:r>
            <a:r>
              <a:rPr lang="it-IT" dirty="0" smtClean="0"/>
              <a:t> e si </a:t>
            </a:r>
            <a:r>
              <a:rPr lang="it-IT" u="sng" dirty="0" smtClean="0"/>
              <a:t>moltiplicano</a:t>
            </a:r>
            <a:r>
              <a:rPr lang="it-IT" dirty="0" smtClean="0"/>
              <a:t> originando popolazioni di milioni di individui: </a:t>
            </a:r>
            <a:r>
              <a:rPr lang="it-IT" b="1" u="sng" dirty="0" smtClean="0"/>
              <a:t>le colture microbiche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FATTORI della </a:t>
            </a:r>
            <a:br>
              <a:rPr lang="it-IT" b="1" dirty="0" smtClean="0"/>
            </a:br>
            <a:r>
              <a:rPr lang="it-IT" b="1" dirty="0" smtClean="0"/>
              <a:t>CRESCITA MICROBICA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 smtClean="0"/>
              <a:t>I microrganismi sono </a:t>
            </a:r>
            <a:r>
              <a:rPr lang="it-IT" sz="2800" u="sng" dirty="0" smtClean="0"/>
              <a:t>ubiquitari</a:t>
            </a:r>
            <a:r>
              <a:rPr lang="it-IT" sz="2800" dirty="0" smtClean="0"/>
              <a:t> e, pertanto, si possono prelevare ovunque (alimenti, campioni di acqua, campioni di suolo, etc.)</a:t>
            </a:r>
          </a:p>
          <a:p>
            <a:r>
              <a:rPr lang="it-IT" sz="2800" dirty="0" smtClean="0"/>
              <a:t>Il trasferimento dei microrganismi dai loro ambienti naturali nei terreni di coltura origina delle </a:t>
            </a:r>
            <a:r>
              <a:rPr lang="it-IT" sz="2800" b="1" u="sng" dirty="0" smtClean="0">
                <a:solidFill>
                  <a:srgbClr val="C00000"/>
                </a:solidFill>
              </a:rPr>
              <a:t>COLTURE MISTE </a:t>
            </a:r>
            <a:r>
              <a:rPr lang="it-IT" sz="2800" dirty="0" smtClean="0"/>
              <a:t>dato che </a:t>
            </a:r>
            <a:r>
              <a:rPr lang="it-IT" sz="2800" i="1" dirty="0" smtClean="0"/>
              <a:t>il microambiente è popolato da specie microbiche diverse</a:t>
            </a:r>
            <a:r>
              <a:rPr lang="it-IT" sz="2800" dirty="0" smtClean="0"/>
              <a:t>.</a:t>
            </a:r>
          </a:p>
          <a:p>
            <a:r>
              <a:rPr lang="it-IT" sz="2800" dirty="0" smtClean="0"/>
              <a:t>Per poter studiare le caratteristiche delle singolo specie è importante disporre di </a:t>
            </a:r>
            <a:r>
              <a:rPr lang="it-IT" sz="2800" b="1" u="sng" dirty="0" smtClean="0">
                <a:solidFill>
                  <a:srgbClr val="C00000"/>
                </a:solidFill>
              </a:rPr>
              <a:t>COLTURE PURE </a:t>
            </a:r>
            <a:r>
              <a:rPr lang="it-IT" sz="2800" dirty="0" smtClean="0"/>
              <a:t>cioè di </a:t>
            </a:r>
            <a:r>
              <a:rPr lang="it-IT" sz="2800" i="1" dirty="0" smtClean="0"/>
              <a:t>popolazioni geneticamente uguali e derivate da un </a:t>
            </a:r>
            <a:r>
              <a:rPr lang="it-IT" sz="2800" i="1" dirty="0" err="1" smtClean="0"/>
              <a:t>un</a:t>
            </a:r>
            <a:r>
              <a:rPr lang="it-IT" sz="2800" i="1" dirty="0" smtClean="0"/>
              <a:t> unico microrganismo di partenza</a:t>
            </a:r>
            <a:r>
              <a:rPr lang="it-IT" sz="2800" dirty="0" smtClean="0"/>
              <a:t>.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FATTORI della </a:t>
            </a:r>
            <a:br>
              <a:rPr lang="it-IT" b="1" dirty="0" smtClean="0"/>
            </a:br>
            <a:r>
              <a:rPr lang="it-IT" b="1" dirty="0" smtClean="0"/>
              <a:t>CRESCITA MICROBICA</a:t>
            </a:r>
            <a:endParaRPr lang="it-IT" b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Per ottenere le </a:t>
            </a:r>
            <a:r>
              <a:rPr lang="it-IT" u="sng" dirty="0" smtClean="0"/>
              <a:t>Colture pure </a:t>
            </a:r>
            <a:r>
              <a:rPr lang="it-IT" dirty="0" smtClean="0"/>
              <a:t>occorre pertanto usare delle tecniche particolari per </a:t>
            </a:r>
            <a:r>
              <a:rPr lang="it-IT" b="1" u="sng" dirty="0" smtClean="0"/>
              <a:t>isolare</a:t>
            </a:r>
            <a:r>
              <a:rPr lang="it-IT" dirty="0" smtClean="0"/>
              <a:t> i microrganismi che ci interessano e porli in coltura pura.</a:t>
            </a:r>
          </a:p>
          <a:p>
            <a:r>
              <a:rPr lang="it-IT" b="1" u="sng" dirty="0" smtClean="0"/>
              <a:t>CLONE o LINEA PURA</a:t>
            </a:r>
            <a:r>
              <a:rPr lang="it-IT" dirty="0" smtClean="0"/>
              <a:t>: </a:t>
            </a:r>
            <a:r>
              <a:rPr lang="it-IT" i="1" dirty="0" smtClean="0"/>
              <a:t>è l’insieme di cellule che derivano per divisioni successive da un’unica cellula progenitrice</a:t>
            </a:r>
            <a:r>
              <a:rPr lang="it-IT" dirty="0" smtClean="0"/>
              <a:t>.</a:t>
            </a:r>
          </a:p>
          <a:p>
            <a:r>
              <a:rPr lang="it-IT" b="1" u="sng" dirty="0" smtClean="0"/>
              <a:t>CEPPO</a:t>
            </a:r>
            <a:r>
              <a:rPr lang="it-IT" dirty="0" smtClean="0"/>
              <a:t>: </a:t>
            </a:r>
            <a:r>
              <a:rPr lang="it-IT" i="1" dirty="0" smtClean="0"/>
              <a:t>è una linea pura di una determinata specie, </a:t>
            </a:r>
            <a:r>
              <a:rPr lang="it-IT" i="1" u="sng" dirty="0" smtClean="0">
                <a:solidFill>
                  <a:srgbClr val="FF0000"/>
                </a:solidFill>
              </a:rPr>
              <a:t>isolata da una fonte (habitat) specifica</a:t>
            </a:r>
            <a:r>
              <a:rPr lang="it-IT" i="1" dirty="0" smtClean="0"/>
              <a:t>.</a:t>
            </a:r>
          </a:p>
          <a:p>
            <a:r>
              <a:rPr lang="it-IT" dirty="0" smtClean="0"/>
              <a:t>Ciascun ceppo può differire per uno o più caratteri rispetto al </a:t>
            </a:r>
            <a:r>
              <a:rPr lang="it-IT" b="1" u="sng" dirty="0" smtClean="0">
                <a:solidFill>
                  <a:srgbClr val="C00000"/>
                </a:solidFill>
              </a:rPr>
              <a:t>CEPPO TIPO </a:t>
            </a:r>
            <a:r>
              <a:rPr lang="it-IT" dirty="0" smtClean="0"/>
              <a:t>rappresentato dalla </a:t>
            </a:r>
            <a:r>
              <a:rPr lang="it-IT" i="1" dirty="0" smtClean="0">
                <a:solidFill>
                  <a:srgbClr val="FF0000"/>
                </a:solidFill>
              </a:rPr>
              <a:t>coltura isolata e identificata per la prima volta e utilizzata per la descrizione della specie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Centri di conservazione dei “ceppi tipo”</a:t>
            </a:r>
            <a:b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Centri </a:t>
            </a:r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risorse biologiche (BRC)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 </a:t>
            </a:r>
            <a:r>
              <a:rPr lang="it-IT" dirty="0" smtClean="0"/>
              <a:t>I diversi ceppi delle varie specie, compresi i ceppi tipo, sono conservati da </a:t>
            </a:r>
            <a:r>
              <a:rPr lang="it-IT" i="1" dirty="0" smtClean="0"/>
              <a:t>enti specializzati</a:t>
            </a:r>
            <a:r>
              <a:rPr lang="it-IT" dirty="0" smtClean="0"/>
              <a:t>, chiamati 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Centri di risorse biologiche (BRC) </a:t>
            </a:r>
            <a:r>
              <a:rPr lang="it-IT" dirty="0" smtClean="0"/>
              <a:t>che </a:t>
            </a:r>
            <a:r>
              <a:rPr lang="it-IT" dirty="0" smtClean="0"/>
              <a:t>hanno il compito di </a:t>
            </a:r>
            <a:r>
              <a:rPr lang="it-IT" dirty="0" smtClean="0"/>
              <a:t>mantenere </a:t>
            </a:r>
            <a:r>
              <a:rPr lang="it-IT" dirty="0" smtClean="0"/>
              <a:t>le collezioni di microrganismi</a:t>
            </a:r>
            <a:r>
              <a:rPr lang="it-IT" dirty="0" smtClean="0"/>
              <a:t>.</a:t>
            </a:r>
          </a:p>
          <a:p>
            <a:r>
              <a:rPr lang="it-IT" dirty="0" smtClean="0"/>
              <a:t>Praticamente, sono delle </a:t>
            </a:r>
            <a:r>
              <a:rPr lang="it-IT" u="sng" dirty="0" smtClean="0"/>
              <a:t>banche</a:t>
            </a:r>
            <a:r>
              <a:rPr lang="it-IT" dirty="0" smtClean="0"/>
              <a:t> di microrganismi che verificano le </a:t>
            </a:r>
            <a:r>
              <a:rPr lang="it-IT" dirty="0" smtClean="0"/>
              <a:t>caratteristiche </a:t>
            </a:r>
            <a:r>
              <a:rPr lang="it-IT" dirty="0" smtClean="0"/>
              <a:t>delle </a:t>
            </a:r>
            <a:r>
              <a:rPr lang="it-IT" dirty="0" smtClean="0"/>
              <a:t>colture </a:t>
            </a:r>
            <a:r>
              <a:rPr lang="it-IT" dirty="0" smtClean="0"/>
              <a:t>e le conservano, custodendone </a:t>
            </a:r>
            <a:r>
              <a:rPr lang="it-IT" dirty="0" smtClean="0"/>
              <a:t>in tal modo la </a:t>
            </a:r>
            <a:r>
              <a:rPr lang="it-IT" dirty="0" smtClean="0"/>
              <a:t>biodiversità e la </a:t>
            </a:r>
            <a:r>
              <a:rPr lang="it-IT" dirty="0" smtClean="0"/>
              <a:t>stabilità genetica.</a:t>
            </a:r>
          </a:p>
          <a:p>
            <a:r>
              <a:rPr lang="it-IT" dirty="0" smtClean="0"/>
              <a:t>Una </a:t>
            </a:r>
            <a:r>
              <a:rPr lang="it-IT" dirty="0" smtClean="0"/>
              <a:t>delle principali collezioni internazionali di </a:t>
            </a:r>
            <a:r>
              <a:rPr lang="it-IT" dirty="0" smtClean="0"/>
              <a:t>microrganismi </a:t>
            </a:r>
            <a:r>
              <a:rPr lang="it-IT" dirty="0" smtClean="0"/>
              <a:t>è </a:t>
            </a:r>
            <a:r>
              <a:rPr lang="it-IT" b="1" u="sng" dirty="0" smtClean="0"/>
              <a:t>l'American </a:t>
            </a:r>
            <a:r>
              <a:rPr lang="it-IT" b="1" u="sng" dirty="0" err="1" smtClean="0"/>
              <a:t>Type</a:t>
            </a:r>
            <a:r>
              <a:rPr lang="it-IT" b="1" u="sng" dirty="0" smtClean="0"/>
              <a:t> Culture </a:t>
            </a:r>
            <a:r>
              <a:rPr lang="it-IT" b="1" u="sng" dirty="0" err="1" smtClean="0"/>
              <a:t>Collection</a:t>
            </a:r>
            <a:r>
              <a:rPr lang="it-IT" b="1" u="sng" dirty="0" smtClean="0"/>
              <a:t> </a:t>
            </a:r>
            <a:r>
              <a:rPr lang="it-IT" i="1" dirty="0" smtClean="0"/>
              <a:t>(</a:t>
            </a:r>
            <a:r>
              <a:rPr lang="it-IT" b="1" i="1" dirty="0" smtClean="0"/>
              <a:t>ATCC</a:t>
            </a:r>
            <a:r>
              <a:rPr lang="it-IT" i="1" dirty="0" smtClean="0"/>
              <a:t>), fondata </a:t>
            </a:r>
            <a:r>
              <a:rPr lang="it-IT" i="1" dirty="0" smtClean="0"/>
              <a:t>nel </a:t>
            </a:r>
            <a:r>
              <a:rPr lang="it-IT" b="1" i="1" dirty="0" smtClean="0"/>
              <a:t>1925</a:t>
            </a:r>
            <a:r>
              <a:rPr lang="it-IT" i="1" dirty="0" smtClean="0"/>
              <a:t> negli </a:t>
            </a:r>
            <a:r>
              <a:rPr lang="it-IT" b="1" i="1" dirty="0" smtClean="0"/>
              <a:t>Stati </a:t>
            </a:r>
            <a:r>
              <a:rPr lang="it-IT" b="1" i="1" dirty="0" smtClean="0"/>
              <a:t>Uniti</a:t>
            </a:r>
            <a:r>
              <a:rPr lang="it-IT" i="1" dirty="0" smtClean="0"/>
              <a:t>, che possiede una </a:t>
            </a:r>
            <a:r>
              <a:rPr lang="it-IT" i="1" dirty="0" smtClean="0"/>
              <a:t>raccolta </a:t>
            </a:r>
            <a:r>
              <a:rPr lang="it-IT" i="1" dirty="0" smtClean="0"/>
              <a:t>di ben </a:t>
            </a:r>
            <a:r>
              <a:rPr lang="it-IT" b="1" i="1" dirty="0" smtClean="0"/>
              <a:t>18.000 </a:t>
            </a:r>
            <a:r>
              <a:rPr lang="it-IT" b="1" i="1" dirty="0" smtClean="0"/>
              <a:t>ceppi batterici </a:t>
            </a:r>
            <a:r>
              <a:rPr lang="it-IT" b="1" i="1" dirty="0" smtClean="0"/>
              <a:t>diversi.</a:t>
            </a: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 smtClean="0"/>
              <a:t>Italia - </a:t>
            </a:r>
            <a:r>
              <a:rPr lang="it-IT" sz="3200" b="1" i="1" u="sng" dirty="0" smtClean="0"/>
              <a:t>Perugia</a:t>
            </a:r>
            <a:r>
              <a:rPr lang="it-IT" sz="3200" b="1" dirty="0" smtClean="0"/>
              <a:t>: il </a:t>
            </a:r>
            <a:r>
              <a:rPr lang="it-IT" sz="3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DBVPG</a:t>
            </a:r>
            <a:r>
              <a:rPr lang="it-IT" sz="3200" b="1" dirty="0" smtClean="0"/>
              <a:t> cioè </a:t>
            </a:r>
            <a:r>
              <a:rPr lang="it-IT" sz="3200" b="1" dirty="0" smtClean="0">
                <a:solidFill>
                  <a:srgbClr val="C00000"/>
                </a:solidFill>
              </a:rPr>
              <a:t>la</a:t>
            </a:r>
            <a:r>
              <a:rPr lang="it-IT" sz="3200" dirty="0" smtClean="0">
                <a:solidFill>
                  <a:srgbClr val="C00000"/>
                </a:solidFill>
              </a:rPr>
              <a:t>“</a:t>
            </a:r>
            <a:r>
              <a:rPr lang="it-IT" sz="3200" b="1" dirty="0" smtClean="0">
                <a:solidFill>
                  <a:srgbClr val="C00000"/>
                </a:solidFill>
              </a:rPr>
              <a:t>Collezione </a:t>
            </a:r>
            <a:r>
              <a:rPr lang="it-IT" sz="3200" b="1" dirty="0" smtClean="0">
                <a:solidFill>
                  <a:srgbClr val="C00000"/>
                </a:solidFill>
              </a:rPr>
              <a:t>dei Lieviti Industriali - Industrial </a:t>
            </a:r>
            <a:r>
              <a:rPr lang="it-IT" sz="3200" b="1" dirty="0" err="1" smtClean="0">
                <a:solidFill>
                  <a:srgbClr val="C00000"/>
                </a:solidFill>
              </a:rPr>
              <a:t>Yeasts</a:t>
            </a:r>
            <a:r>
              <a:rPr lang="it-IT" sz="3200" b="1" dirty="0" smtClean="0">
                <a:solidFill>
                  <a:srgbClr val="C00000"/>
                </a:solidFill>
              </a:rPr>
              <a:t> </a:t>
            </a:r>
            <a:r>
              <a:rPr lang="it-IT" sz="3200" b="1" dirty="0" err="1" smtClean="0">
                <a:solidFill>
                  <a:srgbClr val="C00000"/>
                </a:solidFill>
              </a:rPr>
              <a:t>Collection</a:t>
            </a:r>
            <a:r>
              <a:rPr lang="it-IT" sz="3200" dirty="0" smtClean="0"/>
              <a:t>” 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La Collezione, inizialmente denominata “</a:t>
            </a:r>
            <a:r>
              <a:rPr lang="it-IT" b="1" dirty="0" smtClean="0"/>
              <a:t>Collezione dei Lieviti Vinari dell’Istituto di Microbiologia Agraria e Tecnica</a:t>
            </a:r>
            <a:r>
              <a:rPr lang="it-IT" dirty="0" smtClean="0"/>
              <a:t>” (acronimo </a:t>
            </a:r>
            <a:r>
              <a:rPr lang="it-IT" b="1" dirty="0" smtClean="0"/>
              <a:t>IMAT</a:t>
            </a:r>
            <a:r>
              <a:rPr lang="it-IT" dirty="0" smtClean="0"/>
              <a:t>), è stata fondata all’inizio del </a:t>
            </a:r>
            <a:r>
              <a:rPr lang="it-IT" u="sng" dirty="0" smtClean="0"/>
              <a:t>1900</a:t>
            </a:r>
            <a:r>
              <a:rPr lang="it-IT" dirty="0" smtClean="0"/>
              <a:t> quando la Scuola Superiore di Agricoltura decise di includere la microbiologia (una scienza ancora agli inizi) all’interno dei propri </a:t>
            </a:r>
            <a:r>
              <a:rPr lang="it-IT" dirty="0" smtClean="0"/>
              <a:t>corsi di studio.</a:t>
            </a:r>
          </a:p>
          <a:p>
            <a:r>
              <a:rPr lang="it-IT" dirty="0" smtClean="0"/>
              <a:t>Nel </a:t>
            </a:r>
            <a:r>
              <a:rPr lang="it-IT" u="sng" dirty="0" smtClean="0"/>
              <a:t>1984</a:t>
            </a:r>
            <a:r>
              <a:rPr lang="it-IT" dirty="0" smtClean="0"/>
              <a:t>, l’Istituto di Microbiologia Agraria e Tecnica (che ospitava la Collezione IMAT) si fuse con l’Istituto di Botanica, creando il Dipartimento di Biologia Vegetale. Di conseguenza, la Collezione IMAT assunse la nuova denominazione di “</a:t>
            </a:r>
            <a:r>
              <a:rPr lang="it-IT" b="1" dirty="0" smtClean="0"/>
              <a:t>Collezione dei Lieviti Industriali - Industrial </a:t>
            </a:r>
            <a:r>
              <a:rPr lang="it-IT" b="1" dirty="0" err="1" smtClean="0"/>
              <a:t>Yeasts</a:t>
            </a:r>
            <a:r>
              <a:rPr lang="it-IT" b="1" dirty="0" smtClean="0"/>
              <a:t> </a:t>
            </a:r>
            <a:r>
              <a:rPr lang="it-IT" b="1" dirty="0" err="1" smtClean="0"/>
              <a:t>Collection</a:t>
            </a:r>
            <a:r>
              <a:rPr lang="it-IT" dirty="0" smtClean="0"/>
              <a:t>” e l’acronimo fu cambiato in </a:t>
            </a:r>
            <a:r>
              <a:rPr lang="it-IT" b="1" dirty="0" smtClean="0"/>
              <a:t>DBVPG</a:t>
            </a:r>
            <a:r>
              <a:rPr lang="it-IT" dirty="0" smtClean="0"/>
              <a:t>. La sede è </a:t>
            </a:r>
            <a:r>
              <a:rPr lang="it-IT" dirty="0" smtClean="0"/>
              <a:t>situata presso </a:t>
            </a:r>
            <a:r>
              <a:rPr lang="it-IT" dirty="0" smtClean="0"/>
              <a:t>il Dipartimento </a:t>
            </a:r>
            <a:r>
              <a:rPr lang="it-IT" dirty="0" smtClean="0"/>
              <a:t>di Biologia </a:t>
            </a:r>
            <a:r>
              <a:rPr lang="it-IT" dirty="0" smtClean="0"/>
              <a:t>Applicata dell’ Università </a:t>
            </a:r>
            <a:r>
              <a:rPr lang="it-IT" dirty="0" smtClean="0"/>
              <a:t>di </a:t>
            </a:r>
            <a:r>
              <a:rPr lang="it-IT" dirty="0" smtClean="0"/>
              <a:t>Perugia.</a:t>
            </a:r>
          </a:p>
          <a:p>
            <a:r>
              <a:rPr lang="it-IT" dirty="0" smtClean="0"/>
              <a:t>Indirizzo web: </a:t>
            </a:r>
            <a:r>
              <a:rPr lang="it-IT" b="1" dirty="0" smtClean="0"/>
              <a:t>http://www.agr.unipg.it/</a:t>
            </a:r>
            <a:r>
              <a:rPr lang="it-IT" b="1" dirty="0" err="1" smtClean="0"/>
              <a:t>dbvpg</a:t>
            </a:r>
            <a:r>
              <a:rPr lang="it-IT" b="1" dirty="0" smtClean="0"/>
              <a:t>/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 smtClean="0"/>
              <a:t>COLTURE MICROBICHE DA CEPPI PURI (o ceppi tipo) DELLE COLLEZIONI INTERNAZIONALI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Pertanto, invece </a:t>
            </a:r>
            <a:r>
              <a:rPr lang="it-IT" dirty="0" smtClean="0"/>
              <a:t>di </a:t>
            </a:r>
            <a:r>
              <a:rPr lang="it-IT" dirty="0" smtClean="0"/>
              <a:t>prelevare </a:t>
            </a:r>
            <a:r>
              <a:rPr lang="it-IT" dirty="0" smtClean="0"/>
              <a:t>i microrganismi da campioni </a:t>
            </a:r>
            <a:r>
              <a:rPr lang="it-IT" dirty="0" smtClean="0"/>
              <a:t>naturali</a:t>
            </a:r>
            <a:r>
              <a:rPr lang="it-IT" dirty="0" smtClean="0"/>
              <a:t>, </a:t>
            </a:r>
            <a:r>
              <a:rPr lang="it-IT" b="1" dirty="0" smtClean="0"/>
              <a:t>si possono allestire le colture microbiche a partire dai ceppi puri </a:t>
            </a:r>
            <a:r>
              <a:rPr lang="it-IT" b="1" dirty="0" smtClean="0"/>
              <a:t>delle </a:t>
            </a:r>
            <a:r>
              <a:rPr lang="it-IT" b="1" dirty="0" smtClean="0"/>
              <a:t>collezioni internazionali</a:t>
            </a:r>
            <a:r>
              <a:rPr lang="it-IT" dirty="0" smtClean="0"/>
              <a:t>, </a:t>
            </a:r>
            <a:r>
              <a:rPr lang="it-IT" dirty="0" smtClean="0"/>
              <a:t>conservati </a:t>
            </a:r>
            <a:r>
              <a:rPr lang="it-IT" dirty="0" smtClean="0"/>
              <a:t>nella </a:t>
            </a:r>
            <a:r>
              <a:rPr lang="it-IT" dirty="0" err="1" smtClean="0"/>
              <a:t>ceppoteca</a:t>
            </a:r>
            <a:r>
              <a:rPr lang="it-IT" dirty="0" smtClean="0"/>
              <a:t> </a:t>
            </a:r>
            <a:r>
              <a:rPr lang="it-IT" dirty="0" smtClean="0"/>
              <a:t>del </a:t>
            </a:r>
            <a:r>
              <a:rPr lang="it-IT" dirty="0" smtClean="0"/>
              <a:t>laboratorio</a:t>
            </a:r>
            <a:r>
              <a:rPr lang="it-IT" dirty="0" smtClean="0"/>
              <a:t>. </a:t>
            </a:r>
            <a:r>
              <a:rPr lang="it-IT" dirty="0" smtClean="0"/>
              <a:t>Questo </a:t>
            </a:r>
            <a:r>
              <a:rPr lang="it-IT" dirty="0" smtClean="0"/>
              <a:t>offre il </a:t>
            </a:r>
            <a:r>
              <a:rPr lang="it-IT" dirty="0" smtClean="0"/>
              <a:t>vantaggio </a:t>
            </a:r>
            <a:r>
              <a:rPr lang="it-IT" dirty="0" smtClean="0"/>
              <a:t>di sapere </a:t>
            </a:r>
            <a:r>
              <a:rPr lang="it-IT" i="1" u="sng" dirty="0" smtClean="0"/>
              <a:t>quale </a:t>
            </a:r>
            <a:r>
              <a:rPr lang="it-IT" i="1" u="sng" dirty="0" smtClean="0"/>
              <a:t>specie </a:t>
            </a:r>
            <a:r>
              <a:rPr lang="it-IT" i="1" u="sng" dirty="0" smtClean="0"/>
              <a:t>microbica si sta </a:t>
            </a:r>
            <a:r>
              <a:rPr lang="it-IT" i="1" u="sng" dirty="0" smtClean="0"/>
              <a:t>manipolando</a:t>
            </a:r>
            <a:r>
              <a:rPr lang="it-IT" i="1" dirty="0" smtClean="0"/>
              <a:t>, </a:t>
            </a:r>
            <a:r>
              <a:rPr lang="it-IT" dirty="0" smtClean="0"/>
              <a:t>conoscerne le </a:t>
            </a:r>
            <a:r>
              <a:rPr lang="it-IT" dirty="0" smtClean="0"/>
              <a:t>caratteristiche </a:t>
            </a:r>
            <a:r>
              <a:rPr lang="it-IT" dirty="0" smtClean="0"/>
              <a:t>e </a:t>
            </a:r>
            <a:r>
              <a:rPr lang="it-IT" dirty="0" smtClean="0"/>
              <a:t>soprattutto sapere il livello di rischio relativo alla manipolazione di un determinato microrganismo;</a:t>
            </a:r>
          </a:p>
          <a:p>
            <a:r>
              <a:rPr lang="it-IT" dirty="0" smtClean="0"/>
              <a:t> raccogliendo, invece, </a:t>
            </a:r>
            <a:r>
              <a:rPr lang="it-IT" dirty="0" smtClean="0"/>
              <a:t>i </a:t>
            </a:r>
            <a:r>
              <a:rPr lang="it-IT" dirty="0" smtClean="0"/>
              <a:t>microrganismi </a:t>
            </a:r>
            <a:r>
              <a:rPr lang="it-IT" dirty="0" smtClean="0"/>
              <a:t>dai </a:t>
            </a:r>
            <a:r>
              <a:rPr lang="it-IT" dirty="0" smtClean="0"/>
              <a:t>loro habitat naturali non conoscendo </a:t>
            </a:r>
            <a:r>
              <a:rPr lang="it-IT" dirty="0" smtClean="0"/>
              <a:t>le specie </a:t>
            </a:r>
            <a:r>
              <a:rPr lang="it-IT" dirty="0" smtClean="0"/>
              <a:t>presenti,</a:t>
            </a:r>
            <a:r>
              <a:rPr lang="it-IT" i="1" dirty="0" smtClean="0"/>
              <a:t> non si può escludere che tra di esse vi siano </a:t>
            </a:r>
            <a:r>
              <a:rPr lang="it-IT" i="1" u="sng" dirty="0" smtClean="0"/>
              <a:t>ceppi patogeni</a:t>
            </a:r>
            <a:r>
              <a:rPr lang="it-IT" dirty="0" smtClean="0"/>
              <a:t>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b="1" dirty="0" smtClean="0"/>
              <a:t>CRESCITA DEI MICRORGANISMI IN LABORATORIO SIGNIFICA SODDISFARE LE LORO ESIGENZE VITALI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fontScale="62500" lnSpcReduction="20000"/>
          </a:bodyPr>
          <a:lstStyle/>
          <a:p>
            <a:r>
              <a:rPr lang="it-IT" dirty="0" smtClean="0"/>
              <a:t>Per far crescere i </a:t>
            </a:r>
            <a:r>
              <a:rPr lang="it-IT" dirty="0" smtClean="0"/>
              <a:t>microrganismi </a:t>
            </a:r>
            <a:r>
              <a:rPr lang="it-IT" dirty="0" smtClean="0"/>
              <a:t>in </a:t>
            </a:r>
            <a:r>
              <a:rPr lang="it-IT" dirty="0" smtClean="0"/>
              <a:t>laboratorio e cioè favorire </a:t>
            </a:r>
            <a:r>
              <a:rPr lang="it-IT" dirty="0" smtClean="0"/>
              <a:t>la </a:t>
            </a:r>
            <a:r>
              <a:rPr lang="it-IT" dirty="0" smtClean="0"/>
              <a:t>loro riproduzione</a:t>
            </a:r>
            <a:r>
              <a:rPr lang="it-IT" dirty="0" smtClean="0"/>
              <a:t>, </a:t>
            </a:r>
            <a:r>
              <a:rPr lang="it-IT" b="1" dirty="0" smtClean="0"/>
              <a:t>bisogna </a:t>
            </a:r>
            <a:r>
              <a:rPr lang="it-IT" b="1" dirty="0" smtClean="0"/>
              <a:t>soddisfare </a:t>
            </a:r>
            <a:r>
              <a:rPr lang="it-IT" b="1" dirty="0" smtClean="0"/>
              <a:t>le esigenze vitali delle singole </a:t>
            </a:r>
            <a:r>
              <a:rPr lang="it-IT" dirty="0" smtClean="0"/>
              <a:t>specie che, vista l'ampia varietà metabolica dei </a:t>
            </a:r>
            <a:r>
              <a:rPr lang="it-IT" dirty="0" smtClean="0"/>
              <a:t>microrganismi</a:t>
            </a:r>
            <a:r>
              <a:rPr lang="it-IT" dirty="0" smtClean="0"/>
              <a:t>, sono molto diversificate</a:t>
            </a:r>
            <a:r>
              <a:rPr lang="it-IT" dirty="0" smtClean="0"/>
              <a:t>.</a:t>
            </a:r>
          </a:p>
          <a:p>
            <a:r>
              <a:rPr lang="it-IT" dirty="0" smtClean="0"/>
              <a:t>Molte specie sono state identificate e classificate e ne conosciamo </a:t>
            </a:r>
            <a:r>
              <a:rPr lang="it-IT" b="1" u="sng" dirty="0" smtClean="0"/>
              <a:t>i caratteri colturali </a:t>
            </a:r>
            <a:r>
              <a:rPr lang="it-IT" dirty="0" smtClean="0"/>
              <a:t>cioè le </a:t>
            </a:r>
            <a:r>
              <a:rPr lang="it-IT" i="1" dirty="0" smtClean="0"/>
              <a:t>condizioni ambientali necessarie alla loro riproduzione e, quindi, alla crescita della coltura</a:t>
            </a:r>
            <a:r>
              <a:rPr lang="it-IT" dirty="0" smtClean="0"/>
              <a:t>.</a:t>
            </a:r>
          </a:p>
          <a:p>
            <a:r>
              <a:rPr lang="it-IT" dirty="0" smtClean="0"/>
              <a:t>Sono caratteri colturali fondamentali:</a:t>
            </a:r>
          </a:p>
          <a:p>
            <a:pPr lvl="1"/>
            <a:r>
              <a:rPr lang="it-IT" b="1" dirty="0" smtClean="0"/>
              <a:t>Fonti </a:t>
            </a:r>
            <a:r>
              <a:rPr lang="it-IT" b="1" dirty="0" smtClean="0"/>
              <a:t>di carbonio ed energia, </a:t>
            </a:r>
            <a:endParaRPr lang="it-IT" b="1" dirty="0" smtClean="0"/>
          </a:p>
          <a:p>
            <a:pPr lvl="1"/>
            <a:r>
              <a:rPr lang="it-IT" b="1" dirty="0" smtClean="0"/>
              <a:t>nutrienti </a:t>
            </a:r>
            <a:r>
              <a:rPr lang="it-IT" b="1" dirty="0" smtClean="0"/>
              <a:t>particolari, </a:t>
            </a:r>
            <a:endParaRPr lang="it-IT" b="1" dirty="0" smtClean="0"/>
          </a:p>
          <a:p>
            <a:pPr lvl="1"/>
            <a:r>
              <a:rPr lang="it-IT" b="1" dirty="0" smtClean="0"/>
              <a:t>temperatura, </a:t>
            </a:r>
          </a:p>
          <a:p>
            <a:pPr lvl="1"/>
            <a:r>
              <a:rPr lang="it-IT" b="1" dirty="0" smtClean="0"/>
              <a:t>presenza o </a:t>
            </a:r>
            <a:r>
              <a:rPr lang="it-IT" b="1" dirty="0" smtClean="0"/>
              <a:t>meno dell' ossigeno, </a:t>
            </a:r>
            <a:endParaRPr lang="it-IT" b="1" dirty="0" smtClean="0"/>
          </a:p>
          <a:p>
            <a:pPr lvl="1"/>
            <a:r>
              <a:rPr lang="it-IT" b="1" dirty="0" smtClean="0"/>
              <a:t>pH (reazione del substrato) </a:t>
            </a:r>
          </a:p>
          <a:p>
            <a:pPr lvl="1"/>
            <a:r>
              <a:rPr lang="it-IT" b="1" dirty="0" smtClean="0"/>
              <a:t>concentrazione osmotica del mezzo.</a:t>
            </a:r>
            <a:endParaRPr lang="it-IT" b="1" dirty="0" smtClean="0"/>
          </a:p>
          <a:p>
            <a:pPr lvl="1"/>
            <a:r>
              <a:rPr lang="it-IT" sz="3800" b="1" dirty="0" smtClean="0"/>
              <a:t>Tali caratteri devono essere attentamente considerati nella preparazione dei cosiddetti </a:t>
            </a:r>
            <a:r>
              <a:rPr lang="it-IT" sz="3800" b="1" u="sng" dirty="0" smtClean="0"/>
              <a:t>TERRENI </a:t>
            </a:r>
            <a:r>
              <a:rPr lang="it-IT" sz="3800" b="1" u="sng" dirty="0" err="1" smtClean="0"/>
              <a:t>DI</a:t>
            </a:r>
            <a:r>
              <a:rPr lang="it-IT" sz="3800" b="1" u="sng" dirty="0" smtClean="0"/>
              <a:t> COLTURA</a:t>
            </a:r>
            <a:r>
              <a:rPr lang="it-IT" sz="3800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/>
              <a:t>“</a:t>
            </a:r>
            <a:r>
              <a:rPr lang="it-IT" sz="3600" b="1" dirty="0" err="1" smtClean="0"/>
              <a:t>…</a:t>
            </a:r>
            <a:r>
              <a:rPr lang="it-IT" sz="2800" b="1" dirty="0" err="1" smtClean="0"/>
              <a:t>non</a:t>
            </a:r>
            <a:r>
              <a:rPr lang="it-IT" sz="2800" b="1" dirty="0" smtClean="0"/>
              <a:t>  tutti i microrganismi riescono a crescere in </a:t>
            </a:r>
            <a:r>
              <a:rPr lang="it-IT" sz="2800" b="1" dirty="0" err="1" smtClean="0"/>
              <a:t>laboratorio…</a:t>
            </a:r>
            <a:r>
              <a:rPr lang="it-IT" sz="2800" b="1" dirty="0" smtClean="0"/>
              <a:t>”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Non tutti i microrganismi </a:t>
            </a:r>
            <a:r>
              <a:rPr lang="it-IT" dirty="0" smtClean="0"/>
              <a:t>sono, però, coltivabili in </a:t>
            </a:r>
            <a:r>
              <a:rPr lang="it-IT" dirty="0" smtClean="0"/>
              <a:t>laboratorio</a:t>
            </a:r>
            <a:r>
              <a:rPr lang="it-IT" dirty="0" smtClean="0"/>
              <a:t>. Per alcuni </a:t>
            </a:r>
            <a:r>
              <a:rPr lang="it-IT" b="1" dirty="0" smtClean="0"/>
              <a:t>non </a:t>
            </a:r>
            <a:r>
              <a:rPr lang="it-IT" b="1" dirty="0" smtClean="0"/>
              <a:t>si è infatti</a:t>
            </a:r>
            <a:r>
              <a:rPr lang="it-IT" b="1" dirty="0" smtClean="0"/>
              <a:t>, riusciti a ricreare, in </a:t>
            </a:r>
            <a:r>
              <a:rPr lang="it-IT" b="1" dirty="0" smtClean="0"/>
              <a:t>vivo</a:t>
            </a:r>
            <a:r>
              <a:rPr lang="it-IT" b="1" dirty="0" smtClean="0"/>
              <a:t>, le condizioni di sviluppo degli ambienti naturali,</a:t>
            </a:r>
            <a:r>
              <a:rPr lang="it-IT" dirty="0" smtClean="0"/>
              <a:t> </a:t>
            </a:r>
            <a:r>
              <a:rPr lang="it-IT" dirty="0" smtClean="0"/>
              <a:t>probabilmente </a:t>
            </a:r>
            <a:r>
              <a:rPr lang="it-IT" dirty="0" smtClean="0"/>
              <a:t>per scarse conoscenze sulle esigenze delle singole specie o per la </a:t>
            </a:r>
            <a:r>
              <a:rPr lang="it-IT" dirty="0" smtClean="0"/>
              <a:t>mancanza della possibilità</a:t>
            </a:r>
            <a:r>
              <a:rPr lang="it-IT" dirty="0" smtClean="0"/>
              <a:t>, per la specie in esame, di stabilire </a:t>
            </a:r>
            <a:r>
              <a:rPr lang="it-IT" dirty="0" smtClean="0"/>
              <a:t>relazioni indispensabili </a:t>
            </a:r>
            <a:r>
              <a:rPr lang="it-IT" dirty="0" smtClean="0"/>
              <a:t>con </a:t>
            </a:r>
            <a:r>
              <a:rPr lang="it-IT" dirty="0" smtClean="0"/>
              <a:t>alcune popolazioni</a:t>
            </a:r>
            <a:r>
              <a:rPr lang="it-IT" dirty="0" smtClean="0"/>
              <a:t>, come </a:t>
            </a:r>
            <a:r>
              <a:rPr lang="it-IT" dirty="0" smtClean="0"/>
              <a:t>avviene nelle comunità naturali</a:t>
            </a:r>
            <a:r>
              <a:rPr lang="it-IT" dirty="0" smtClean="0"/>
              <a:t>. Esempi di </a:t>
            </a:r>
            <a:r>
              <a:rPr lang="it-IT" dirty="0" smtClean="0"/>
              <a:t>microrganismi </a:t>
            </a:r>
            <a:r>
              <a:rPr lang="it-IT" dirty="0" smtClean="0"/>
              <a:t>che non si </a:t>
            </a:r>
            <a:r>
              <a:rPr lang="it-IT" dirty="0" smtClean="0"/>
              <a:t>è </a:t>
            </a:r>
            <a:r>
              <a:rPr lang="it-IT" dirty="0" smtClean="0"/>
              <a:t>riusciti a coltivare in </a:t>
            </a:r>
            <a:r>
              <a:rPr lang="it-IT" dirty="0" smtClean="0"/>
              <a:t>laboratorio </a:t>
            </a:r>
            <a:r>
              <a:rPr lang="it-IT" dirty="0" smtClean="0"/>
              <a:t>sono molti </a:t>
            </a:r>
            <a:r>
              <a:rPr lang="it-IT" b="1" dirty="0" smtClean="0"/>
              <a:t>microorganismi del </a:t>
            </a:r>
            <a:r>
              <a:rPr lang="it-IT" b="1" dirty="0" smtClean="0"/>
              <a:t>suolo </a:t>
            </a:r>
            <a:r>
              <a:rPr lang="it-IT" dirty="0" smtClean="0"/>
              <a:t>e anche </a:t>
            </a:r>
            <a:r>
              <a:rPr lang="it-IT" b="1" dirty="0" smtClean="0"/>
              <a:t>alcuni patogeni</a:t>
            </a:r>
            <a:r>
              <a:rPr lang="it-IT" dirty="0" smtClean="0"/>
              <a:t>, </a:t>
            </a:r>
            <a:r>
              <a:rPr lang="it-IT" dirty="0" smtClean="0"/>
              <a:t>come:</a:t>
            </a:r>
          </a:p>
          <a:p>
            <a:pPr lvl="1"/>
            <a:r>
              <a:rPr lang="it-IT" b="1" i="1" dirty="0" smtClean="0"/>
              <a:t>Treponema </a:t>
            </a:r>
            <a:r>
              <a:rPr lang="it-IT" b="1" i="1" dirty="0" err="1" smtClean="0"/>
              <a:t>pallidum</a:t>
            </a:r>
            <a:r>
              <a:rPr lang="it-IT" b="1" i="1" dirty="0" smtClean="0"/>
              <a:t> </a:t>
            </a:r>
            <a:r>
              <a:rPr lang="it-IT" i="1" dirty="0" smtClean="0"/>
              <a:t>(spirocheta, agente della </a:t>
            </a:r>
            <a:r>
              <a:rPr lang="it-IT" b="1" i="1" dirty="0" smtClean="0"/>
              <a:t>Sifilide</a:t>
            </a:r>
            <a:r>
              <a:rPr lang="it-IT" i="1" dirty="0" smtClean="0"/>
              <a:t>) e </a:t>
            </a:r>
          </a:p>
          <a:p>
            <a:pPr lvl="1"/>
            <a:r>
              <a:rPr lang="it-IT" b="1" i="1" dirty="0" err="1" smtClean="0"/>
              <a:t>Mycobacterium</a:t>
            </a:r>
            <a:r>
              <a:rPr lang="it-IT" b="1" i="1" dirty="0" smtClean="0"/>
              <a:t> </a:t>
            </a:r>
            <a:r>
              <a:rPr lang="it-IT" b="1" i="1" dirty="0" err="1" smtClean="0"/>
              <a:t>leprae</a:t>
            </a:r>
            <a:r>
              <a:rPr lang="it-IT" b="1" i="1" dirty="0" smtClean="0"/>
              <a:t> </a:t>
            </a:r>
            <a:r>
              <a:rPr lang="it-IT" i="1" dirty="0" smtClean="0"/>
              <a:t>(</a:t>
            </a:r>
            <a:r>
              <a:rPr lang="it-IT" dirty="0" smtClean="0"/>
              <a:t>(conosciuto anche come </a:t>
            </a:r>
            <a:r>
              <a:rPr lang="it-IT" b="1" dirty="0" smtClean="0"/>
              <a:t>Bacillo di </a:t>
            </a:r>
            <a:r>
              <a:rPr lang="it-IT" b="1" dirty="0" smtClean="0"/>
              <a:t>Hansen o BH</a:t>
            </a:r>
            <a:r>
              <a:rPr lang="it-IT" dirty="0" smtClean="0"/>
              <a:t>, bacillo agente </a:t>
            </a:r>
            <a:r>
              <a:rPr lang="it-IT" dirty="0" smtClean="0"/>
              <a:t>eziologico della </a:t>
            </a:r>
            <a:r>
              <a:rPr lang="it-IT" b="1" dirty="0" smtClean="0"/>
              <a:t>lebbra</a:t>
            </a:r>
            <a:r>
              <a:rPr lang="it-IT" dirty="0" smtClean="0"/>
              <a:t>)</a:t>
            </a:r>
          </a:p>
          <a:p>
            <a:r>
              <a:rPr lang="it-IT" i="1" dirty="0" smtClean="0"/>
              <a:t>Per altri microrganismi </a:t>
            </a:r>
            <a:r>
              <a:rPr lang="it-IT" i="1" dirty="0" smtClean="0"/>
              <a:t>la </a:t>
            </a:r>
            <a:r>
              <a:rPr lang="it-IT" i="1" dirty="0" smtClean="0"/>
              <a:t>coltivazione risulta </a:t>
            </a:r>
            <a:r>
              <a:rPr lang="it-IT" i="1" dirty="0" smtClean="0"/>
              <a:t>molto difficile, come ad esempio per </a:t>
            </a:r>
            <a:r>
              <a:rPr lang="it-IT" b="1" i="1" dirty="0" err="1" smtClean="0"/>
              <a:t>Heliobacter</a:t>
            </a:r>
            <a:r>
              <a:rPr lang="it-IT" b="1" i="1" dirty="0" smtClean="0"/>
              <a:t> pilori</a:t>
            </a:r>
            <a:r>
              <a:rPr lang="it-IT" i="1" dirty="0" smtClean="0"/>
              <a:t>, batterio responsabile </a:t>
            </a:r>
            <a:r>
              <a:rPr lang="it-IT" i="1" dirty="0" smtClean="0"/>
              <a:t>dell'ulcera </a:t>
            </a:r>
            <a:r>
              <a:rPr lang="it-IT" i="1" dirty="0" smtClean="0"/>
              <a:t>gastrica </a:t>
            </a:r>
            <a:r>
              <a:rPr lang="it-IT" i="1" dirty="0" smtClean="0"/>
              <a:t>e </a:t>
            </a:r>
            <a:r>
              <a:rPr lang="it-IT" i="1" dirty="0" smtClean="0"/>
              <a:t>duodenale.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1122</Words>
  <Application>Microsoft Office PowerPoint</Application>
  <PresentationFormat>Presentazione su schermo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COLTIVAZIONE DEI MICRORGANISMI</vt:lpstr>
      <vt:lpstr>Diapositiva 2</vt:lpstr>
      <vt:lpstr>FATTORI della  CRESCITA MICROBICA</vt:lpstr>
      <vt:lpstr>FATTORI della  CRESCITA MICROBICA</vt:lpstr>
      <vt:lpstr>I Centri di conservazione dei “ceppi tipo” o Centri di risorse biologiche (BRC)</vt:lpstr>
      <vt:lpstr>Italia - Perugia: il DBVPG cioè la“Collezione dei Lieviti Industriali - Industrial Yeasts Collection” </vt:lpstr>
      <vt:lpstr>COLTURE MICROBICHE DA CEPPI PURI (o ceppi tipo) DELLE COLLEZIONI INTERNAZIONALI</vt:lpstr>
      <vt:lpstr>CRESCITA DEI MICRORGANISMI IN LABORATORIO SIGNIFICA SODDISFARE LE LORO ESIGENZE VITALI</vt:lpstr>
      <vt:lpstr>“…non  tutti i microrganismi riescono a crescere in laboratorio…”</vt:lpstr>
      <vt:lpstr>Microrganismi VBNC:  “Viable but not culturable”, vitali ma non coltivabili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daniele</dc:creator>
  <cp:lastModifiedBy>daniele</cp:lastModifiedBy>
  <cp:revision>34</cp:revision>
  <dcterms:created xsi:type="dcterms:W3CDTF">2013-01-27T08:06:10Z</dcterms:created>
  <dcterms:modified xsi:type="dcterms:W3CDTF">2013-01-27T18:08:56Z</dcterms:modified>
</cp:coreProperties>
</file>